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3" r:id="rId5"/>
  </p:sldIdLst>
  <p:sldSz cx="9144000" cy="6858000" type="screen4x3"/>
  <p:notesSz cx="9866313" cy="142954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dasto Juha-Pekka (OTKES)" initials="K(" lastIdx="6" clrIdx="0">
    <p:extLst>
      <p:ext uri="{19B8F6BF-5375-455C-9EA6-DF929625EA0E}">
        <p15:presenceInfo xmlns:p15="http://schemas.microsoft.com/office/powerpoint/2012/main" userId="S-1-5-21-3521595049-301303566-333748410-32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78" autoAdjust="0"/>
    <p:restoredTop sz="94280" autoAdjust="0"/>
  </p:normalViewPr>
  <p:slideViewPr>
    <p:cSldViewPr>
      <p:cViewPr>
        <p:scale>
          <a:sx n="180" d="100"/>
          <a:sy n="180" d="100"/>
        </p:scale>
        <p:origin x="-7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7C3B2507-1A76-4BBE-B65B-393A3DE4E89E}" type="datetimeFigureOut">
              <a:rPr lang="fi-FI" smtClean="0"/>
              <a:t>27.6.2018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60488" y="1071563"/>
            <a:ext cx="7145337" cy="5360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86632" y="6790333"/>
            <a:ext cx="7893050" cy="6432947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588628" y="13578185"/>
            <a:ext cx="4275402" cy="714772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31C7782C-F07C-4E87-8B89-01E4362C0B7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99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4663" y="0"/>
            <a:ext cx="4859337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4EF3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/>
              <a:t>Muokkaa perustyyl. napsautt.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i-FI" noProof="0"/>
              <a:t>Muokkaa alaotsikon perustyyliä napsautt.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02C321-929B-4D65-B543-CE1137B5B81A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224" name="Picture 8" descr="teksti suomek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089150" cy="205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27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76F8-15EE-4E1C-A5CC-C918EF3F86B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9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8F6F2-07AC-45A2-BCC1-2437BE54E0A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52AE6-878D-4320-A267-EA07FB8C71C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30239-D928-4A98-9DD4-1E3D9741569D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2E3D-5B45-4087-B4C2-BFE10B8B5DE6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49FA6-853C-43F2-981F-339590FC37B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7FDB-D6B5-4093-9B35-5C547F49D45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3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33617-A2FF-4BC9-BCBF-F1F1A0F75A54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8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1E01E-6ECC-46D4-B36F-DE2A7BE8CE53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6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EE79A-AD10-4B8B-994B-4CAAC2BEC09F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1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02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Titteli Etunimi Sukunimi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000000"/>
                </a:solidFill>
              </a:rPr>
              <a:t>www.turvallisuustutkinta.fi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94C102-2B7F-4F6B-B237-4861030710D9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teksti suomeks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96987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53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gamma/>
                <a:shade val="46275"/>
                <a:invGamma/>
                <a:lumMod val="46000"/>
                <a:lumOff val="54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6513" y="5416550"/>
            <a:ext cx="10983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Tapahtumaketju</a:t>
            </a: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-36513" y="0"/>
            <a:ext cx="1080121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Säädökset, määräykset, ohjeet ja käytännöt Kulttuuri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Infrastruktuurin haltijat Organisaatiot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Pelastustoimi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Henkilöt ja toimijat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Olosuhteet ja infrastruktuuri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dirty="0">
                <a:solidFill>
                  <a:srgbClr val="000000"/>
                </a:solidFill>
              </a:rPr>
              <a:t>Tekniikka</a:t>
            </a:r>
          </a:p>
        </p:txBody>
      </p:sp>
      <p:sp>
        <p:nvSpPr>
          <p:cNvPr id="15" name="Line 175"/>
          <p:cNvSpPr>
            <a:spLocks noChangeShapeType="1"/>
          </p:cNvSpPr>
          <p:nvPr/>
        </p:nvSpPr>
        <p:spPr bwMode="auto">
          <a:xfrm>
            <a:off x="0" y="54451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381996" y="3841836"/>
            <a:ext cx="917847" cy="56514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Lento oli ollut myöhässä jo Tukholmaan tullessaan.</a:t>
            </a:r>
          </a:p>
        </p:txBody>
      </p:sp>
      <p:cxnSp>
        <p:nvCxnSpPr>
          <p:cNvPr id="19" name="Kulmayhdysviiva 18"/>
          <p:cNvCxnSpPr>
            <a:cxnSpLocks/>
            <a:stCxn id="20" idx="0"/>
            <a:endCxn id="5" idx="2"/>
          </p:cNvCxnSpPr>
          <p:nvPr/>
        </p:nvCxnSpPr>
        <p:spPr>
          <a:xfrm rot="5400000" flipH="1" flipV="1">
            <a:off x="-62911" y="5189465"/>
            <a:ext cx="1686314" cy="12134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utoShape 165"/>
          <p:cNvCxnSpPr>
            <a:cxnSpLocks noChangeShapeType="1"/>
            <a:stCxn id="20" idx="3"/>
            <a:endCxn id="21" idx="1"/>
          </p:cNvCxnSpPr>
          <p:nvPr/>
        </p:nvCxnSpPr>
        <p:spPr bwMode="auto">
          <a:xfrm flipV="1">
            <a:off x="1331640" y="6312079"/>
            <a:ext cx="289464" cy="223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uorakulmio 19"/>
          <p:cNvSpPr/>
          <p:nvPr/>
        </p:nvSpPr>
        <p:spPr>
          <a:xfrm>
            <a:off x="107504" y="6093296"/>
            <a:ext cx="1224136" cy="44203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Lähtö Tukholmasta</a:t>
            </a:r>
          </a:p>
          <a:p>
            <a:pPr algn="ctr"/>
            <a:r>
              <a:rPr lang="fi-FI" sz="800" dirty="0"/>
              <a:t>Kone lähti Tukholmasta 53 min myöhässä.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1621104" y="5844840"/>
            <a:ext cx="1296144" cy="934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Lento Tukholmasta Helsinkiin ja lähestyminen</a:t>
            </a:r>
          </a:p>
          <a:p>
            <a:pPr algn="ctr"/>
            <a:r>
              <a:rPr lang="fi-FI" sz="800" dirty="0"/>
              <a:t>Miehistö pyrki saamaan aikataulua kiinni käyttämällä normaalia suurempaa nopeutta.</a:t>
            </a:r>
          </a:p>
        </p:txBody>
      </p:sp>
      <p:sp>
        <p:nvSpPr>
          <p:cNvPr id="22" name="Suorakulmio 21"/>
          <p:cNvSpPr/>
          <p:nvPr/>
        </p:nvSpPr>
        <p:spPr>
          <a:xfrm>
            <a:off x="3131840" y="5805264"/>
            <a:ext cx="1296144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Laskeutuminen Helsinkiin</a:t>
            </a:r>
          </a:p>
          <a:p>
            <a:pPr algn="ctr"/>
            <a:r>
              <a:rPr lang="fi-FI" sz="800" dirty="0"/>
              <a:t>Kosketus kiitotiehen tapahtui kevyesti ja hieman normaalia pidemmälle.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4644008" y="5805264"/>
            <a:ext cx="1296144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Laskukiito</a:t>
            </a:r>
          </a:p>
          <a:p>
            <a:pPr algn="ctr"/>
            <a:r>
              <a:rPr lang="fi-FI" sz="800" dirty="0"/>
              <a:t>Liian suuren nopeuden vuoksi kapteeni päätti ohittaa pikapoistumistien WK  ja valitsi hidastavat laitteet pois käytöstä.</a:t>
            </a:r>
          </a:p>
        </p:txBody>
      </p:sp>
      <p:sp>
        <p:nvSpPr>
          <p:cNvPr id="24" name="Suorakulmio 23"/>
          <p:cNvSpPr/>
          <p:nvPr/>
        </p:nvSpPr>
        <p:spPr>
          <a:xfrm>
            <a:off x="6118962" y="5811614"/>
            <a:ext cx="1296144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Jarrutus laskukiidon lopussa</a:t>
            </a:r>
          </a:p>
          <a:p>
            <a:pPr algn="ctr"/>
            <a:r>
              <a:rPr lang="fi-FI" sz="800" dirty="0"/>
              <a:t>570 m ennen kiitotien loppua kapteeni aloitti voimakkaan jarrutuksen nopeudesta 64 kts.</a:t>
            </a:r>
          </a:p>
        </p:txBody>
      </p:sp>
      <p:cxnSp>
        <p:nvCxnSpPr>
          <p:cNvPr id="25" name="AutoShape 165"/>
          <p:cNvCxnSpPr>
            <a:cxnSpLocks noChangeShapeType="1"/>
            <a:stCxn id="21" idx="3"/>
            <a:endCxn id="22" idx="1"/>
          </p:cNvCxnSpPr>
          <p:nvPr/>
        </p:nvCxnSpPr>
        <p:spPr bwMode="auto">
          <a:xfrm flipV="1">
            <a:off x="2917248" y="6210948"/>
            <a:ext cx="214592" cy="10113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165"/>
          <p:cNvCxnSpPr>
            <a:cxnSpLocks noChangeShapeType="1"/>
            <a:endCxn id="23" idx="1"/>
          </p:cNvCxnSpPr>
          <p:nvPr/>
        </p:nvCxnSpPr>
        <p:spPr bwMode="auto">
          <a:xfrm flipV="1">
            <a:off x="4427675" y="6210948"/>
            <a:ext cx="216333" cy="24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165"/>
          <p:cNvCxnSpPr>
            <a:cxnSpLocks noChangeShapeType="1"/>
            <a:stCxn id="23" idx="3"/>
            <a:endCxn id="24" idx="1"/>
          </p:cNvCxnSpPr>
          <p:nvPr/>
        </p:nvCxnSpPr>
        <p:spPr bwMode="auto">
          <a:xfrm>
            <a:off x="5940152" y="6210948"/>
            <a:ext cx="17881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Suorakulmio 37">
            <a:extLst>
              <a:ext uri="{FF2B5EF4-FFF2-40B4-BE49-F238E27FC236}">
                <a16:creationId xmlns:a16="http://schemas.microsoft.com/office/drawing/2014/main" id="{206D17D1-F7FD-45F8-A85E-CDB5C52743B6}"/>
              </a:ext>
            </a:extLst>
          </p:cNvPr>
          <p:cNvSpPr/>
          <p:nvPr/>
        </p:nvSpPr>
        <p:spPr>
          <a:xfrm>
            <a:off x="7524328" y="5527685"/>
            <a:ext cx="1296144" cy="130380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b="1" dirty="0"/>
              <a:t>Ajautuminen kiitotien ulkopuolelle</a:t>
            </a:r>
          </a:p>
          <a:p>
            <a:pPr algn="ctr"/>
            <a:r>
              <a:rPr lang="fi-FI" sz="800" dirty="0"/>
              <a:t>Ohjaaja yritti kääntää konetta oikealle poistumistien suuntaan. Kone ei kääntynyt riittävästi kovasta nopeudesta johtuen ja ajautui kiitotien ulkopuolelle nurmialueelle.</a:t>
            </a:r>
          </a:p>
        </p:txBody>
      </p:sp>
      <p:cxnSp>
        <p:nvCxnSpPr>
          <p:cNvPr id="39" name="AutoShape 165">
            <a:extLst>
              <a:ext uri="{FF2B5EF4-FFF2-40B4-BE49-F238E27FC236}">
                <a16:creationId xmlns:a16="http://schemas.microsoft.com/office/drawing/2014/main" id="{480FDB58-3F4B-48CE-A170-75A51F473B3F}"/>
              </a:ext>
            </a:extLst>
          </p:cNvPr>
          <p:cNvCxnSpPr>
            <a:cxnSpLocks noChangeShapeType="1"/>
            <a:stCxn id="24" idx="3"/>
            <a:endCxn id="38" idx="1"/>
          </p:cNvCxnSpPr>
          <p:nvPr/>
        </p:nvCxnSpPr>
        <p:spPr bwMode="auto">
          <a:xfrm flipV="1">
            <a:off x="7415106" y="6179590"/>
            <a:ext cx="109222" cy="3770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uorakulmio 43">
            <a:extLst>
              <a:ext uri="{FF2B5EF4-FFF2-40B4-BE49-F238E27FC236}">
                <a16:creationId xmlns:a16="http://schemas.microsoft.com/office/drawing/2014/main" id="{61011C08-10CE-4DE7-B503-3ADC49510287}"/>
              </a:ext>
            </a:extLst>
          </p:cNvPr>
          <p:cNvSpPr/>
          <p:nvPr/>
        </p:nvSpPr>
        <p:spPr>
          <a:xfrm>
            <a:off x="398469" y="2668180"/>
            <a:ext cx="917847" cy="31892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Kääntöajat ovat lyhyitä.</a:t>
            </a:r>
          </a:p>
        </p:txBody>
      </p:sp>
      <p:cxnSp>
        <p:nvCxnSpPr>
          <p:cNvPr id="45" name="Kulmayhdysviiva 18">
            <a:extLst>
              <a:ext uri="{FF2B5EF4-FFF2-40B4-BE49-F238E27FC236}">
                <a16:creationId xmlns:a16="http://schemas.microsoft.com/office/drawing/2014/main" id="{D02BA6B9-2436-4B1A-AFC3-05E227689222}"/>
              </a:ext>
            </a:extLst>
          </p:cNvPr>
          <p:cNvCxnSpPr>
            <a:cxnSpLocks/>
            <a:stCxn id="5" idx="0"/>
            <a:endCxn id="44" idx="2"/>
          </p:cNvCxnSpPr>
          <p:nvPr/>
        </p:nvCxnSpPr>
        <p:spPr>
          <a:xfrm rot="5400000" flipH="1" flipV="1">
            <a:off x="421790" y="3406234"/>
            <a:ext cx="854732" cy="16473"/>
          </a:xfrm>
          <a:prstGeom prst="bentConnector3">
            <a:avLst>
              <a:gd name="adj1" fmla="val 99567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Kulmayhdysviiva 18">
            <a:extLst>
              <a:ext uri="{FF2B5EF4-FFF2-40B4-BE49-F238E27FC236}">
                <a16:creationId xmlns:a16="http://schemas.microsoft.com/office/drawing/2014/main" id="{5737F14A-FA62-420C-8A00-56995718CD1D}"/>
              </a:ext>
            </a:extLst>
          </p:cNvPr>
          <p:cNvCxnSpPr>
            <a:cxnSpLocks/>
            <a:stCxn id="44" idx="0"/>
          </p:cNvCxnSpPr>
          <p:nvPr/>
        </p:nvCxnSpPr>
        <p:spPr>
          <a:xfrm rot="5400000" flipH="1" flipV="1">
            <a:off x="120157" y="1914110"/>
            <a:ext cx="1491307" cy="16834"/>
          </a:xfrm>
          <a:prstGeom prst="bentConnector3">
            <a:avLst>
              <a:gd name="adj1" fmla="val 48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orakulmio 47">
            <a:extLst>
              <a:ext uri="{FF2B5EF4-FFF2-40B4-BE49-F238E27FC236}">
                <a16:creationId xmlns:a16="http://schemas.microsoft.com/office/drawing/2014/main" id="{4902A309-6054-4A98-8A50-E268838547E3}"/>
              </a:ext>
            </a:extLst>
          </p:cNvPr>
          <p:cNvSpPr/>
          <p:nvPr/>
        </p:nvSpPr>
        <p:spPr>
          <a:xfrm>
            <a:off x="1274677" y="4701282"/>
            <a:ext cx="917847" cy="44203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Lyhyillä lennoilla aikaa ei juuri saa kiinni.</a:t>
            </a:r>
          </a:p>
        </p:txBody>
      </p:sp>
      <p:cxnSp>
        <p:nvCxnSpPr>
          <p:cNvPr id="49" name="Kulmayhdysviiva 18">
            <a:extLst>
              <a:ext uri="{FF2B5EF4-FFF2-40B4-BE49-F238E27FC236}">
                <a16:creationId xmlns:a16="http://schemas.microsoft.com/office/drawing/2014/main" id="{2DD108E3-2498-49B4-89AF-63C569A8288B}"/>
              </a:ext>
            </a:extLst>
          </p:cNvPr>
          <p:cNvCxnSpPr>
            <a:cxnSpLocks/>
            <a:stCxn id="21" idx="0"/>
            <a:endCxn id="48" idx="2"/>
          </p:cNvCxnSpPr>
          <p:nvPr/>
        </p:nvCxnSpPr>
        <p:spPr>
          <a:xfrm rot="16200000" flipV="1">
            <a:off x="1650628" y="5226291"/>
            <a:ext cx="701523" cy="535575"/>
          </a:xfrm>
          <a:prstGeom prst="bentConnector3">
            <a:avLst>
              <a:gd name="adj1" fmla="val 32889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uorakulmio 49">
            <a:extLst>
              <a:ext uri="{FF2B5EF4-FFF2-40B4-BE49-F238E27FC236}">
                <a16:creationId xmlns:a16="http://schemas.microsoft.com/office/drawing/2014/main" id="{C77585C7-C5E3-4E5C-9EE1-AF8A7451EBF7}"/>
              </a:ext>
            </a:extLst>
          </p:cNvPr>
          <p:cNvSpPr/>
          <p:nvPr/>
        </p:nvSpPr>
        <p:spPr>
          <a:xfrm>
            <a:off x="2313740" y="4561849"/>
            <a:ext cx="917847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Kevyestä kosketuksesta johtuen koneen järjestelmät eivät heti tunnistaneet maassa oloa.</a:t>
            </a:r>
          </a:p>
        </p:txBody>
      </p:sp>
      <p:cxnSp>
        <p:nvCxnSpPr>
          <p:cNvPr id="51" name="Kulmayhdysviiva 18">
            <a:extLst>
              <a:ext uri="{FF2B5EF4-FFF2-40B4-BE49-F238E27FC236}">
                <a16:creationId xmlns:a16="http://schemas.microsoft.com/office/drawing/2014/main" id="{43F8D1E8-FF66-4317-AAE8-3949F1C78970}"/>
              </a:ext>
            </a:extLst>
          </p:cNvPr>
          <p:cNvCxnSpPr>
            <a:cxnSpLocks/>
            <a:stCxn id="22" idx="0"/>
            <a:endCxn id="50" idx="2"/>
          </p:cNvCxnSpPr>
          <p:nvPr/>
        </p:nvCxnSpPr>
        <p:spPr>
          <a:xfrm rot="16200000" flipV="1">
            <a:off x="3060264" y="5085616"/>
            <a:ext cx="432048" cy="1007248"/>
          </a:xfrm>
          <a:prstGeom prst="bentConnector3">
            <a:avLst>
              <a:gd name="adj1" fmla="val 45437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uorakulmio 51">
            <a:extLst>
              <a:ext uri="{FF2B5EF4-FFF2-40B4-BE49-F238E27FC236}">
                <a16:creationId xmlns:a16="http://schemas.microsoft.com/office/drawing/2014/main" id="{4CE28659-6F04-4F58-BBC1-FCB7AD8E6202}"/>
              </a:ext>
            </a:extLst>
          </p:cNvPr>
          <p:cNvSpPr/>
          <p:nvPr/>
        </p:nvSpPr>
        <p:spPr>
          <a:xfrm>
            <a:off x="2312771" y="3155575"/>
            <a:ext cx="917847" cy="934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Kapteeni otti maaspoilerit ulos manuaalisesti. Tällöin aktivoitui myös automaattiset pyöräjarrut.</a:t>
            </a:r>
            <a:endParaRPr lang="fi-FI" sz="800" dirty="0">
              <a:highlight>
                <a:srgbClr val="FFFF00"/>
              </a:highlight>
            </a:endParaRPr>
          </a:p>
        </p:txBody>
      </p:sp>
      <p:cxnSp>
        <p:nvCxnSpPr>
          <p:cNvPr id="53" name="Kulmayhdysviiva 18">
            <a:extLst>
              <a:ext uri="{FF2B5EF4-FFF2-40B4-BE49-F238E27FC236}">
                <a16:creationId xmlns:a16="http://schemas.microsoft.com/office/drawing/2014/main" id="{1B046F61-0583-44D5-B72A-CF6AE0138C59}"/>
              </a:ext>
            </a:extLst>
          </p:cNvPr>
          <p:cNvCxnSpPr>
            <a:cxnSpLocks/>
            <a:stCxn id="50" idx="0"/>
            <a:endCxn id="52" idx="2"/>
          </p:cNvCxnSpPr>
          <p:nvPr/>
        </p:nvCxnSpPr>
        <p:spPr>
          <a:xfrm rot="16200000" flipV="1">
            <a:off x="2536282" y="4325466"/>
            <a:ext cx="471796" cy="96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uorakulmio 53">
            <a:extLst>
              <a:ext uri="{FF2B5EF4-FFF2-40B4-BE49-F238E27FC236}">
                <a16:creationId xmlns:a16="http://schemas.microsoft.com/office/drawing/2014/main" id="{6A1BD3B0-0CFE-44DE-9AEE-8EE3AF17205E}"/>
              </a:ext>
            </a:extLst>
          </p:cNvPr>
          <p:cNvSpPr/>
          <p:nvPr/>
        </p:nvSpPr>
        <p:spPr>
          <a:xfrm>
            <a:off x="3964346" y="1507316"/>
            <a:ext cx="917847" cy="105758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Yhtiön käsikirjan mukaan </a:t>
            </a:r>
            <a:r>
              <a:rPr lang="fi-FI" sz="800" dirty="0" err="1"/>
              <a:t>reverssit</a:t>
            </a:r>
            <a:r>
              <a:rPr lang="fi-FI" sz="800" dirty="0"/>
              <a:t> tulisi valita pois rullausnopeudella ja tulisi valita tyhjäkäynnille alkaen 60  kts nopeudesta.</a:t>
            </a:r>
          </a:p>
        </p:txBody>
      </p:sp>
      <p:cxnSp>
        <p:nvCxnSpPr>
          <p:cNvPr id="55" name="Kulmayhdysviiva 18">
            <a:extLst>
              <a:ext uri="{FF2B5EF4-FFF2-40B4-BE49-F238E27FC236}">
                <a16:creationId xmlns:a16="http://schemas.microsoft.com/office/drawing/2014/main" id="{CD6EC3CE-1888-4DEA-AB90-20D02592A23A}"/>
              </a:ext>
            </a:extLst>
          </p:cNvPr>
          <p:cNvCxnSpPr>
            <a:cxnSpLocks/>
            <a:stCxn id="118" idx="0"/>
            <a:endCxn id="54" idx="2"/>
          </p:cNvCxnSpPr>
          <p:nvPr/>
        </p:nvCxnSpPr>
        <p:spPr>
          <a:xfrm rot="16200000" flipV="1">
            <a:off x="4479329" y="2508845"/>
            <a:ext cx="468662" cy="58077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uorakulmio 69">
            <a:extLst>
              <a:ext uri="{FF2B5EF4-FFF2-40B4-BE49-F238E27FC236}">
                <a16:creationId xmlns:a16="http://schemas.microsoft.com/office/drawing/2014/main" id="{714152A8-D837-4338-B2F1-85B179DD9485}"/>
              </a:ext>
            </a:extLst>
          </p:cNvPr>
          <p:cNvSpPr/>
          <p:nvPr/>
        </p:nvSpPr>
        <p:spPr>
          <a:xfrm>
            <a:off x="734616" y="15336"/>
            <a:ext cx="917847" cy="934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Lentoyhtiöillä on täsmällisyys-tavoitteita mm. keskinäisen kilpailuasetelman  sekä taloudellisten tekijöiden vuoksi.</a:t>
            </a:r>
          </a:p>
        </p:txBody>
      </p:sp>
      <p:sp>
        <p:nvSpPr>
          <p:cNvPr id="79" name="Suorakulmio 78">
            <a:extLst>
              <a:ext uri="{FF2B5EF4-FFF2-40B4-BE49-F238E27FC236}">
                <a16:creationId xmlns:a16="http://schemas.microsoft.com/office/drawing/2014/main" id="{757ECE4C-C8DE-4C9F-8B6C-D7C2DA04CF2C}"/>
              </a:ext>
            </a:extLst>
          </p:cNvPr>
          <p:cNvSpPr/>
          <p:nvPr/>
        </p:nvSpPr>
        <p:spPr>
          <a:xfrm>
            <a:off x="1278959" y="2020177"/>
            <a:ext cx="917847" cy="56514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Jokainen myöhästymis-minuutti maksaa lentoyhtiöille.</a:t>
            </a:r>
          </a:p>
        </p:txBody>
      </p:sp>
      <p:cxnSp>
        <p:nvCxnSpPr>
          <p:cNvPr id="80" name="Kulmayhdysviiva 18">
            <a:extLst>
              <a:ext uri="{FF2B5EF4-FFF2-40B4-BE49-F238E27FC236}">
                <a16:creationId xmlns:a16="http://schemas.microsoft.com/office/drawing/2014/main" id="{7B5FA4B6-4A96-4637-B8C9-F182DF95EC37}"/>
              </a:ext>
            </a:extLst>
          </p:cNvPr>
          <p:cNvCxnSpPr>
            <a:cxnSpLocks/>
            <a:stCxn id="48" idx="0"/>
            <a:endCxn id="79" idx="2"/>
          </p:cNvCxnSpPr>
          <p:nvPr/>
        </p:nvCxnSpPr>
        <p:spPr>
          <a:xfrm rot="5400000" flipH="1" flipV="1">
            <a:off x="677763" y="3641162"/>
            <a:ext cx="2115959" cy="428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uorakulmio 82">
            <a:extLst>
              <a:ext uri="{FF2B5EF4-FFF2-40B4-BE49-F238E27FC236}">
                <a16:creationId xmlns:a16="http://schemas.microsoft.com/office/drawing/2014/main" id="{A9DA3081-DEC2-4235-BE6E-5F3CD62D2E93}"/>
              </a:ext>
            </a:extLst>
          </p:cNvPr>
          <p:cNvSpPr/>
          <p:nvPr/>
        </p:nvSpPr>
        <p:spPr>
          <a:xfrm>
            <a:off x="1383045" y="1224742"/>
            <a:ext cx="929726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Lentoyhtiöt pyrkivät minimoimaan myöhästymisestä aiheutuvia kuluja.</a:t>
            </a:r>
          </a:p>
        </p:txBody>
      </p:sp>
      <p:cxnSp>
        <p:nvCxnSpPr>
          <p:cNvPr id="84" name="Kulmayhdysviiva 18">
            <a:extLst>
              <a:ext uri="{FF2B5EF4-FFF2-40B4-BE49-F238E27FC236}">
                <a16:creationId xmlns:a16="http://schemas.microsoft.com/office/drawing/2014/main" id="{EFA99CD9-5AC5-4EDD-A549-3CF0B87CAA9E}"/>
              </a:ext>
            </a:extLst>
          </p:cNvPr>
          <p:cNvCxnSpPr>
            <a:cxnSpLocks/>
            <a:stCxn id="79" idx="0"/>
            <a:endCxn id="83" idx="2"/>
          </p:cNvCxnSpPr>
          <p:nvPr/>
        </p:nvCxnSpPr>
        <p:spPr>
          <a:xfrm rot="5400000" flipH="1" flipV="1">
            <a:off x="1739306" y="1911576"/>
            <a:ext cx="107179" cy="11002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Kulmayhdysviiva 18">
            <a:extLst>
              <a:ext uri="{FF2B5EF4-FFF2-40B4-BE49-F238E27FC236}">
                <a16:creationId xmlns:a16="http://schemas.microsoft.com/office/drawing/2014/main" id="{E8CD5D9B-50A3-40CF-A0F0-309B68E6EAA0}"/>
              </a:ext>
            </a:extLst>
          </p:cNvPr>
          <p:cNvCxnSpPr>
            <a:cxnSpLocks/>
            <a:stCxn id="83" idx="0"/>
          </p:cNvCxnSpPr>
          <p:nvPr/>
        </p:nvCxnSpPr>
        <p:spPr>
          <a:xfrm rot="16200000" flipV="1">
            <a:off x="1497107" y="873940"/>
            <a:ext cx="40942" cy="66066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Kulmayhdysviiva 18">
            <a:extLst>
              <a:ext uri="{FF2B5EF4-FFF2-40B4-BE49-F238E27FC236}">
                <a16:creationId xmlns:a16="http://schemas.microsoft.com/office/drawing/2014/main" id="{F43680FD-E710-4804-BBC3-AB9032835C1F}"/>
              </a:ext>
            </a:extLst>
          </p:cNvPr>
          <p:cNvCxnSpPr>
            <a:cxnSpLocks/>
            <a:endCxn id="70" idx="2"/>
          </p:cNvCxnSpPr>
          <p:nvPr/>
        </p:nvCxnSpPr>
        <p:spPr>
          <a:xfrm flipV="1">
            <a:off x="874228" y="949814"/>
            <a:ext cx="319312" cy="233984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Kulmayhdysviiva 18">
            <a:extLst>
              <a:ext uri="{FF2B5EF4-FFF2-40B4-BE49-F238E27FC236}">
                <a16:creationId xmlns:a16="http://schemas.microsoft.com/office/drawing/2014/main" id="{000C5B14-5BCE-4E81-8436-FA9203F1131E}"/>
              </a:ext>
            </a:extLst>
          </p:cNvPr>
          <p:cNvCxnSpPr>
            <a:cxnSpLocks/>
          </p:cNvCxnSpPr>
          <p:nvPr/>
        </p:nvCxnSpPr>
        <p:spPr>
          <a:xfrm flipV="1">
            <a:off x="3754202" y="5451126"/>
            <a:ext cx="586404" cy="15446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71E20B52-7F18-4C24-9035-C6B4D927CBB9}"/>
              </a:ext>
            </a:extLst>
          </p:cNvPr>
          <p:cNvSpPr/>
          <p:nvPr/>
        </p:nvSpPr>
        <p:spPr>
          <a:xfrm>
            <a:off x="5345831" y="4509120"/>
            <a:ext cx="917847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Informaatio jäljellä olevasta kiitotiestä (900/600/300 m) annetaan radan varrella olevilla erivärisillä valoilla.</a:t>
            </a:r>
          </a:p>
        </p:txBody>
      </p:sp>
      <p:cxnSp>
        <p:nvCxnSpPr>
          <p:cNvPr id="115" name="Kulmayhdysviiva 18">
            <a:extLst>
              <a:ext uri="{FF2B5EF4-FFF2-40B4-BE49-F238E27FC236}">
                <a16:creationId xmlns:a16="http://schemas.microsoft.com/office/drawing/2014/main" id="{71C43597-5578-4EDF-8B68-949E02FF5CC6}"/>
              </a:ext>
            </a:extLst>
          </p:cNvPr>
          <p:cNvCxnSpPr>
            <a:cxnSpLocks/>
            <a:stCxn id="23" idx="0"/>
            <a:endCxn id="114" idx="2"/>
          </p:cNvCxnSpPr>
          <p:nvPr/>
        </p:nvCxnSpPr>
        <p:spPr>
          <a:xfrm rot="5400000" flipH="1" flipV="1">
            <a:off x="5306029" y="5306539"/>
            <a:ext cx="484777" cy="512675"/>
          </a:xfrm>
          <a:prstGeom prst="bentConnector3">
            <a:avLst>
              <a:gd name="adj1" fmla="val 44234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A970C917-36A4-43EE-8FF3-6B6648A1010C}"/>
              </a:ext>
            </a:extLst>
          </p:cNvPr>
          <p:cNvSpPr/>
          <p:nvPr/>
        </p:nvSpPr>
        <p:spPr>
          <a:xfrm>
            <a:off x="6345433" y="2715642"/>
            <a:ext cx="1404666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Kapteeni aloitti voimakkaan jarruttamisen liian myöhään, jotta olisi pystynyt hidastamaan nopeutta riittävästi poistumistielle kääntymiseen.</a:t>
            </a:r>
          </a:p>
        </p:txBody>
      </p:sp>
      <p:cxnSp>
        <p:nvCxnSpPr>
          <p:cNvPr id="117" name="Kulmayhdysviiva 18">
            <a:extLst>
              <a:ext uri="{FF2B5EF4-FFF2-40B4-BE49-F238E27FC236}">
                <a16:creationId xmlns:a16="http://schemas.microsoft.com/office/drawing/2014/main" id="{960C14B9-BD1D-42C9-8570-34E62410CECB}"/>
              </a:ext>
            </a:extLst>
          </p:cNvPr>
          <p:cNvCxnSpPr>
            <a:cxnSpLocks/>
            <a:stCxn id="24" idx="0"/>
            <a:endCxn id="116" idx="2"/>
          </p:cNvCxnSpPr>
          <p:nvPr/>
        </p:nvCxnSpPr>
        <p:spPr>
          <a:xfrm rot="5400000" flipH="1" flipV="1">
            <a:off x="5765098" y="4528946"/>
            <a:ext cx="2284605" cy="280732"/>
          </a:xfrm>
          <a:prstGeom prst="bentConnector3">
            <a:avLst>
              <a:gd name="adj1" fmla="val 10369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8A8712C1-BDBF-44B2-818B-54D0FC9B1387}"/>
              </a:ext>
            </a:extLst>
          </p:cNvPr>
          <p:cNvSpPr/>
          <p:nvPr/>
        </p:nvSpPr>
        <p:spPr>
          <a:xfrm>
            <a:off x="4572001" y="3033566"/>
            <a:ext cx="864096" cy="11806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Kapteeni valitsi pois spoilerit, </a:t>
            </a:r>
            <a:r>
              <a:rPr lang="fi-FI" sz="800" dirty="0" err="1"/>
              <a:t>reverssit</a:t>
            </a:r>
            <a:r>
              <a:rPr lang="fi-FI" sz="800" dirty="0"/>
              <a:t> ja pyöräjarrun noin 90 kts nopeudessa jouduttaakseen kiitotieltä poistumista.</a:t>
            </a:r>
          </a:p>
        </p:txBody>
      </p:sp>
      <p:cxnSp>
        <p:nvCxnSpPr>
          <p:cNvPr id="119" name="Kulmayhdysviiva 18">
            <a:extLst>
              <a:ext uri="{FF2B5EF4-FFF2-40B4-BE49-F238E27FC236}">
                <a16:creationId xmlns:a16="http://schemas.microsoft.com/office/drawing/2014/main" id="{1049419A-5D10-4ED2-AB23-FCA3199DA3FB}"/>
              </a:ext>
            </a:extLst>
          </p:cNvPr>
          <p:cNvCxnSpPr>
            <a:cxnSpLocks/>
            <a:stCxn id="23" idx="0"/>
            <a:endCxn id="118" idx="2"/>
          </p:cNvCxnSpPr>
          <p:nvPr/>
        </p:nvCxnSpPr>
        <p:spPr>
          <a:xfrm rot="16200000" flipV="1">
            <a:off x="4352566" y="4865749"/>
            <a:ext cx="1590999" cy="288031"/>
          </a:xfrm>
          <a:prstGeom prst="bentConnector3">
            <a:avLst>
              <a:gd name="adj1" fmla="val 13517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Suorakulmio 127">
            <a:extLst>
              <a:ext uri="{FF2B5EF4-FFF2-40B4-BE49-F238E27FC236}">
                <a16:creationId xmlns:a16="http://schemas.microsoft.com/office/drawing/2014/main" id="{A132D119-C2BD-4B81-A1F1-5E17C6048A32}"/>
              </a:ext>
            </a:extLst>
          </p:cNvPr>
          <p:cNvSpPr/>
          <p:nvPr/>
        </p:nvSpPr>
        <p:spPr>
          <a:xfrm>
            <a:off x="4954733" y="1628800"/>
            <a:ext cx="917847" cy="934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Yhtiön käsikirjan mukaan spoilerit ja pyöräjarrut suositellaan  kytkettäväksi pois vasta rullaus-nopeudella.</a:t>
            </a:r>
          </a:p>
        </p:txBody>
      </p:sp>
      <p:cxnSp>
        <p:nvCxnSpPr>
          <p:cNvPr id="129" name="Kulmayhdysviiva 18">
            <a:extLst>
              <a:ext uri="{FF2B5EF4-FFF2-40B4-BE49-F238E27FC236}">
                <a16:creationId xmlns:a16="http://schemas.microsoft.com/office/drawing/2014/main" id="{6F389924-7440-45DD-8699-803C2134B963}"/>
              </a:ext>
            </a:extLst>
          </p:cNvPr>
          <p:cNvCxnSpPr>
            <a:cxnSpLocks/>
            <a:stCxn id="118" idx="0"/>
            <a:endCxn id="128" idx="2"/>
          </p:cNvCxnSpPr>
          <p:nvPr/>
        </p:nvCxnSpPr>
        <p:spPr>
          <a:xfrm rot="5400000" flipH="1" flipV="1">
            <a:off x="4973709" y="2593618"/>
            <a:ext cx="470288" cy="40960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Suorakulmio 130">
            <a:extLst>
              <a:ext uri="{FF2B5EF4-FFF2-40B4-BE49-F238E27FC236}">
                <a16:creationId xmlns:a16="http://schemas.microsoft.com/office/drawing/2014/main" id="{D23345DC-2EA1-47CB-AE9C-4630FFF09E99}"/>
              </a:ext>
            </a:extLst>
          </p:cNvPr>
          <p:cNvSpPr/>
          <p:nvPr/>
        </p:nvSpPr>
        <p:spPr>
          <a:xfrm>
            <a:off x="3439580" y="3114356"/>
            <a:ext cx="997503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Ohjaajien keskinäinen kommunikaatio laskukiidon aikana ei ollut täysin ohjeiden mukaista.</a:t>
            </a:r>
          </a:p>
        </p:txBody>
      </p:sp>
      <p:cxnSp>
        <p:nvCxnSpPr>
          <p:cNvPr id="132" name="Kulmayhdysviiva 18">
            <a:extLst>
              <a:ext uri="{FF2B5EF4-FFF2-40B4-BE49-F238E27FC236}">
                <a16:creationId xmlns:a16="http://schemas.microsoft.com/office/drawing/2014/main" id="{E2D09C61-43C0-4388-8A5B-BA77004C18E3}"/>
              </a:ext>
            </a:extLst>
          </p:cNvPr>
          <p:cNvCxnSpPr>
            <a:cxnSpLocks/>
            <a:stCxn id="118" idx="1"/>
            <a:endCxn id="131" idx="3"/>
          </p:cNvCxnSpPr>
          <p:nvPr/>
        </p:nvCxnSpPr>
        <p:spPr>
          <a:xfrm rot="10800000">
            <a:off x="4437083" y="3520040"/>
            <a:ext cx="134918" cy="10387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Suorakulmio 141">
            <a:extLst>
              <a:ext uri="{FF2B5EF4-FFF2-40B4-BE49-F238E27FC236}">
                <a16:creationId xmlns:a16="http://schemas.microsoft.com/office/drawing/2014/main" id="{867E1A00-F0D3-4D81-A778-6FA483119BD1}"/>
              </a:ext>
            </a:extLst>
          </p:cNvPr>
          <p:cNvSpPr/>
          <p:nvPr/>
        </p:nvSpPr>
        <p:spPr>
          <a:xfrm>
            <a:off x="2790057" y="1905949"/>
            <a:ext cx="917847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Yhtiön käsikirjassa annetaan ohjeet vakiotoiminta-menetelmien sanonnoille.</a:t>
            </a:r>
          </a:p>
        </p:txBody>
      </p:sp>
      <p:cxnSp>
        <p:nvCxnSpPr>
          <p:cNvPr id="143" name="Kulmayhdysviiva 18">
            <a:extLst>
              <a:ext uri="{FF2B5EF4-FFF2-40B4-BE49-F238E27FC236}">
                <a16:creationId xmlns:a16="http://schemas.microsoft.com/office/drawing/2014/main" id="{283BAC6D-7AD3-4FC3-8EE3-723E3D5155FC}"/>
              </a:ext>
            </a:extLst>
          </p:cNvPr>
          <p:cNvCxnSpPr>
            <a:cxnSpLocks/>
            <a:stCxn id="131" idx="0"/>
            <a:endCxn id="142" idx="2"/>
          </p:cNvCxnSpPr>
          <p:nvPr/>
        </p:nvCxnSpPr>
        <p:spPr>
          <a:xfrm rot="16200000" flipV="1">
            <a:off x="3333582" y="2509605"/>
            <a:ext cx="520151" cy="68935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Suorakulmio 148">
            <a:extLst>
              <a:ext uri="{FF2B5EF4-FFF2-40B4-BE49-F238E27FC236}">
                <a16:creationId xmlns:a16="http://schemas.microsoft.com/office/drawing/2014/main" id="{1D2DAE76-51ED-4793-959B-DB7DB1248F5F}"/>
              </a:ext>
            </a:extLst>
          </p:cNvPr>
          <p:cNvSpPr/>
          <p:nvPr/>
        </p:nvSpPr>
        <p:spPr>
          <a:xfrm>
            <a:off x="5501043" y="3661802"/>
            <a:ext cx="889413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Ohjaajien tilannetietoisuus ja keskinäinen kommunikaatio oli puutteellista.</a:t>
            </a:r>
          </a:p>
        </p:txBody>
      </p:sp>
      <p:cxnSp>
        <p:nvCxnSpPr>
          <p:cNvPr id="150" name="Kulmayhdysviiva 18">
            <a:extLst>
              <a:ext uri="{FF2B5EF4-FFF2-40B4-BE49-F238E27FC236}">
                <a16:creationId xmlns:a16="http://schemas.microsoft.com/office/drawing/2014/main" id="{78AE4F3D-247C-4678-B22C-03FCA7A1410A}"/>
              </a:ext>
            </a:extLst>
          </p:cNvPr>
          <p:cNvCxnSpPr>
            <a:cxnSpLocks/>
            <a:stCxn id="114" idx="0"/>
            <a:endCxn id="149" idx="2"/>
          </p:cNvCxnSpPr>
          <p:nvPr/>
        </p:nvCxnSpPr>
        <p:spPr>
          <a:xfrm rot="5400000" flipH="1" flipV="1">
            <a:off x="5795721" y="4359092"/>
            <a:ext cx="159062" cy="14099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Suorakulmio 158">
            <a:extLst>
              <a:ext uri="{FF2B5EF4-FFF2-40B4-BE49-F238E27FC236}">
                <a16:creationId xmlns:a16="http://schemas.microsoft.com/office/drawing/2014/main" id="{B97CFE2E-67DE-437B-AF7E-C2BE6D04213F}"/>
              </a:ext>
            </a:extLst>
          </p:cNvPr>
          <p:cNvSpPr/>
          <p:nvPr/>
        </p:nvSpPr>
        <p:spPr>
          <a:xfrm>
            <a:off x="6321750" y="4652920"/>
            <a:ext cx="592832" cy="56514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Kiitotie oli märkä vesisateen vuoksi.</a:t>
            </a:r>
          </a:p>
        </p:txBody>
      </p:sp>
      <p:cxnSp>
        <p:nvCxnSpPr>
          <p:cNvPr id="160" name="Kulmayhdysviiva 18">
            <a:extLst>
              <a:ext uri="{FF2B5EF4-FFF2-40B4-BE49-F238E27FC236}">
                <a16:creationId xmlns:a16="http://schemas.microsoft.com/office/drawing/2014/main" id="{C0DC2C8A-C5A0-495F-BD11-8471971C1080}"/>
              </a:ext>
            </a:extLst>
          </p:cNvPr>
          <p:cNvCxnSpPr>
            <a:cxnSpLocks/>
            <a:stCxn id="24" idx="0"/>
            <a:endCxn id="159" idx="2"/>
          </p:cNvCxnSpPr>
          <p:nvPr/>
        </p:nvCxnSpPr>
        <p:spPr>
          <a:xfrm rot="16200000" flipV="1">
            <a:off x="6395826" y="5440406"/>
            <a:ext cx="593548" cy="148868"/>
          </a:xfrm>
          <a:prstGeom prst="bentConnector3">
            <a:avLst>
              <a:gd name="adj1" fmla="val 39888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Kulmayhdysviiva 18">
            <a:extLst>
              <a:ext uri="{FF2B5EF4-FFF2-40B4-BE49-F238E27FC236}">
                <a16:creationId xmlns:a16="http://schemas.microsoft.com/office/drawing/2014/main" id="{13AA7A25-90FC-4F7B-A053-E1F739F9FCAF}"/>
              </a:ext>
            </a:extLst>
          </p:cNvPr>
          <p:cNvCxnSpPr>
            <a:cxnSpLocks/>
            <a:stCxn id="159" idx="0"/>
            <a:endCxn id="149" idx="2"/>
          </p:cNvCxnSpPr>
          <p:nvPr/>
        </p:nvCxnSpPr>
        <p:spPr>
          <a:xfrm rot="16200000" flipV="1">
            <a:off x="6130527" y="4165281"/>
            <a:ext cx="302862" cy="672416"/>
          </a:xfrm>
          <a:prstGeom prst="bentConnector3">
            <a:avLst>
              <a:gd name="adj1" fmla="val 74209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Kulmayhdysviiva 18">
            <a:extLst>
              <a:ext uri="{FF2B5EF4-FFF2-40B4-BE49-F238E27FC236}">
                <a16:creationId xmlns:a16="http://schemas.microsoft.com/office/drawing/2014/main" id="{B6BB32A2-A7E2-4ACF-AFB8-5ED8EDF7FD82}"/>
              </a:ext>
            </a:extLst>
          </p:cNvPr>
          <p:cNvCxnSpPr>
            <a:cxnSpLocks/>
            <a:stCxn id="149" idx="0"/>
            <a:endCxn id="116" idx="2"/>
          </p:cNvCxnSpPr>
          <p:nvPr/>
        </p:nvCxnSpPr>
        <p:spPr>
          <a:xfrm rot="5400000" flipH="1" flipV="1">
            <a:off x="6429362" y="3043398"/>
            <a:ext cx="134793" cy="110201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Suorakulmio 203">
            <a:extLst>
              <a:ext uri="{FF2B5EF4-FFF2-40B4-BE49-F238E27FC236}">
                <a16:creationId xmlns:a16="http://schemas.microsoft.com/office/drawing/2014/main" id="{5AD1C79E-C410-4099-A579-BCC035A57FD8}"/>
              </a:ext>
            </a:extLst>
          </p:cNvPr>
          <p:cNvSpPr/>
          <p:nvPr/>
        </p:nvSpPr>
        <p:spPr>
          <a:xfrm>
            <a:off x="5883746" y="88712"/>
            <a:ext cx="1584176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Hyvään ilmailutapaan mm. kuuluu tilannetietoisuus nopeudesta, sijainnista ja </a:t>
            </a:r>
            <a:r>
              <a:rPr lang="fi-FI" sz="800"/>
              <a:t>olosuhteista sekä </a:t>
            </a:r>
            <a:r>
              <a:rPr lang="fi-FI" sz="800" dirty="0"/>
              <a:t>keskinäinen kommunikaatio.</a:t>
            </a:r>
          </a:p>
        </p:txBody>
      </p:sp>
      <p:cxnSp>
        <p:nvCxnSpPr>
          <p:cNvPr id="205" name="Kulmayhdysviiva 18">
            <a:extLst>
              <a:ext uri="{FF2B5EF4-FFF2-40B4-BE49-F238E27FC236}">
                <a16:creationId xmlns:a16="http://schemas.microsoft.com/office/drawing/2014/main" id="{B2C1521C-471C-48FC-8EC4-9F6DA199CB87}"/>
              </a:ext>
            </a:extLst>
          </p:cNvPr>
          <p:cNvCxnSpPr>
            <a:cxnSpLocks/>
            <a:stCxn id="116" idx="0"/>
            <a:endCxn id="78" idx="2"/>
          </p:cNvCxnSpPr>
          <p:nvPr/>
        </p:nvCxnSpPr>
        <p:spPr>
          <a:xfrm rot="16200000" flipV="1">
            <a:off x="6520704" y="2188579"/>
            <a:ext cx="682194" cy="37193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Suorakulmio 222">
            <a:extLst>
              <a:ext uri="{FF2B5EF4-FFF2-40B4-BE49-F238E27FC236}">
                <a16:creationId xmlns:a16="http://schemas.microsoft.com/office/drawing/2014/main" id="{06DCC460-DBBD-443A-84F5-7E5E0272C9F2}"/>
              </a:ext>
            </a:extLst>
          </p:cNvPr>
          <p:cNvSpPr/>
          <p:nvPr/>
        </p:nvSpPr>
        <p:spPr>
          <a:xfrm>
            <a:off x="7524328" y="127550"/>
            <a:ext cx="936104" cy="56514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Kiitotie-</a:t>
            </a:r>
          </a:p>
          <a:p>
            <a:pPr algn="ctr"/>
            <a:r>
              <a:rPr lang="fi-FI" sz="800" dirty="0"/>
              <a:t>onnettomuuksista valtaosa on kiitotieltä ulosajoja.</a:t>
            </a:r>
          </a:p>
        </p:txBody>
      </p:sp>
      <p:sp>
        <p:nvSpPr>
          <p:cNvPr id="229" name="Suorakulmio 228">
            <a:extLst>
              <a:ext uri="{FF2B5EF4-FFF2-40B4-BE49-F238E27FC236}">
                <a16:creationId xmlns:a16="http://schemas.microsoft.com/office/drawing/2014/main" id="{554546C5-8FF2-4C5F-9B23-D18C72F9AE80}"/>
              </a:ext>
            </a:extLst>
          </p:cNvPr>
          <p:cNvSpPr/>
          <p:nvPr/>
        </p:nvSpPr>
        <p:spPr>
          <a:xfrm>
            <a:off x="7188458" y="3636490"/>
            <a:ext cx="917847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Perämies oma-aloitteisesti kuulutti varoituksen törmäysvaarasta.</a:t>
            </a:r>
          </a:p>
        </p:txBody>
      </p:sp>
      <p:cxnSp>
        <p:nvCxnSpPr>
          <p:cNvPr id="230" name="Kulmayhdysviiva 18">
            <a:extLst>
              <a:ext uri="{FF2B5EF4-FFF2-40B4-BE49-F238E27FC236}">
                <a16:creationId xmlns:a16="http://schemas.microsoft.com/office/drawing/2014/main" id="{CFC2250F-C1B7-4A9B-96B9-37704DA47474}"/>
              </a:ext>
            </a:extLst>
          </p:cNvPr>
          <p:cNvCxnSpPr>
            <a:cxnSpLocks/>
            <a:stCxn id="38" idx="0"/>
            <a:endCxn id="229" idx="2"/>
          </p:cNvCxnSpPr>
          <p:nvPr/>
        </p:nvCxnSpPr>
        <p:spPr>
          <a:xfrm rot="16200000" flipV="1">
            <a:off x="7308422" y="4663707"/>
            <a:ext cx="1202939" cy="525018"/>
          </a:xfrm>
          <a:prstGeom prst="bentConnector3">
            <a:avLst>
              <a:gd name="adj1" fmla="val 27988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orakulmio 230">
            <a:extLst>
              <a:ext uri="{FF2B5EF4-FFF2-40B4-BE49-F238E27FC236}">
                <a16:creationId xmlns:a16="http://schemas.microsoft.com/office/drawing/2014/main" id="{C930D81F-F2C4-4C05-99FC-7121A56CE745}"/>
              </a:ext>
            </a:extLst>
          </p:cNvPr>
          <p:cNvSpPr/>
          <p:nvPr/>
        </p:nvSpPr>
        <p:spPr>
          <a:xfrm>
            <a:off x="4113077" y="127085"/>
            <a:ext cx="1537079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Lentokonetyypistä riippumatta ohjeistetuilla toimintamalleilla pyritään pitämään kiitotieltä poistumisnopeudet turvallisella tasolla.</a:t>
            </a:r>
          </a:p>
        </p:txBody>
      </p:sp>
      <p:cxnSp>
        <p:nvCxnSpPr>
          <p:cNvPr id="232" name="Kulmayhdysviiva 18">
            <a:extLst>
              <a:ext uri="{FF2B5EF4-FFF2-40B4-BE49-F238E27FC236}">
                <a16:creationId xmlns:a16="http://schemas.microsoft.com/office/drawing/2014/main" id="{23881E5A-E72A-43EE-AEA7-556A768B74C0}"/>
              </a:ext>
            </a:extLst>
          </p:cNvPr>
          <p:cNvCxnSpPr>
            <a:cxnSpLocks/>
            <a:stCxn id="54" idx="0"/>
            <a:endCxn id="231" idx="2"/>
          </p:cNvCxnSpPr>
          <p:nvPr/>
        </p:nvCxnSpPr>
        <p:spPr>
          <a:xfrm rot="5400000" flipH="1" flipV="1">
            <a:off x="4306456" y="932156"/>
            <a:ext cx="691975" cy="458347"/>
          </a:xfrm>
          <a:prstGeom prst="bentConnector3">
            <a:avLst>
              <a:gd name="adj1" fmla="val 408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Suorakulmio 239">
            <a:extLst>
              <a:ext uri="{FF2B5EF4-FFF2-40B4-BE49-F238E27FC236}">
                <a16:creationId xmlns:a16="http://schemas.microsoft.com/office/drawing/2014/main" id="{D74E4372-54FC-45B6-8522-784305415110}"/>
              </a:ext>
            </a:extLst>
          </p:cNvPr>
          <p:cNvSpPr/>
          <p:nvPr/>
        </p:nvSpPr>
        <p:spPr>
          <a:xfrm>
            <a:off x="8244408" y="3429604"/>
            <a:ext cx="873622" cy="142692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Kapteeni jatkoi täyttä pyöräjarrutusta. </a:t>
            </a:r>
            <a:r>
              <a:rPr lang="fi-FI" sz="800" dirty="0" err="1"/>
              <a:t>Reverssi</a:t>
            </a:r>
            <a:r>
              <a:rPr lang="fi-FI" sz="800" dirty="0"/>
              <a:t> alkoi vaikuttaa vähän ennen koneen nurmikolle ajautumista. Pysähtyminen tapahtui pehmeästi.</a:t>
            </a:r>
          </a:p>
        </p:txBody>
      </p:sp>
      <p:cxnSp>
        <p:nvCxnSpPr>
          <p:cNvPr id="241" name="Kulmayhdysviiva 18">
            <a:extLst>
              <a:ext uri="{FF2B5EF4-FFF2-40B4-BE49-F238E27FC236}">
                <a16:creationId xmlns:a16="http://schemas.microsoft.com/office/drawing/2014/main" id="{3CAE8DA6-75A8-4ABF-8DF1-3A1373D152E9}"/>
              </a:ext>
            </a:extLst>
          </p:cNvPr>
          <p:cNvCxnSpPr>
            <a:cxnSpLocks/>
            <a:stCxn id="38" idx="0"/>
            <a:endCxn id="240" idx="2"/>
          </p:cNvCxnSpPr>
          <p:nvPr/>
        </p:nvCxnSpPr>
        <p:spPr>
          <a:xfrm rot="5400000" flipH="1" flipV="1">
            <a:off x="8091229" y="4937696"/>
            <a:ext cx="671161" cy="50881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Kulmayhdysviiva 18">
            <a:extLst>
              <a:ext uri="{FF2B5EF4-FFF2-40B4-BE49-F238E27FC236}">
                <a16:creationId xmlns:a16="http://schemas.microsoft.com/office/drawing/2014/main" id="{05F16FDD-E3B3-44D8-8677-51EF786C493F}"/>
              </a:ext>
            </a:extLst>
          </p:cNvPr>
          <p:cNvCxnSpPr>
            <a:cxnSpLocks/>
            <a:stCxn id="38" idx="0"/>
            <a:endCxn id="223" idx="2"/>
          </p:cNvCxnSpPr>
          <p:nvPr/>
        </p:nvCxnSpPr>
        <p:spPr>
          <a:xfrm rot="16200000" flipV="1">
            <a:off x="5664896" y="3020181"/>
            <a:ext cx="4834989" cy="18002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5C1CD44E-3762-476A-B948-3C3AFD03577D}"/>
              </a:ext>
            </a:extLst>
          </p:cNvPr>
          <p:cNvSpPr/>
          <p:nvPr/>
        </p:nvSpPr>
        <p:spPr>
          <a:xfrm>
            <a:off x="8244409" y="2299405"/>
            <a:ext cx="873622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Kapteeni teki </a:t>
            </a:r>
            <a:r>
              <a:rPr lang="fi-FI" sz="800" dirty="0" err="1"/>
              <a:t>poikkeamailmoi-tuksen</a:t>
            </a:r>
            <a:r>
              <a:rPr lang="fi-FI" sz="800" dirty="0"/>
              <a:t> käyttäen yhtiön raportointi-järjestelmää.</a:t>
            </a:r>
          </a:p>
        </p:txBody>
      </p:sp>
      <p:cxnSp>
        <p:nvCxnSpPr>
          <p:cNvPr id="288" name="Kulmayhdysviiva 18">
            <a:extLst>
              <a:ext uri="{FF2B5EF4-FFF2-40B4-BE49-F238E27FC236}">
                <a16:creationId xmlns:a16="http://schemas.microsoft.com/office/drawing/2014/main" id="{DDF16904-50D3-4319-89FD-933558C7B79D}"/>
              </a:ext>
            </a:extLst>
          </p:cNvPr>
          <p:cNvCxnSpPr>
            <a:cxnSpLocks/>
            <a:stCxn id="240" idx="0"/>
            <a:endCxn id="287" idx="2"/>
          </p:cNvCxnSpPr>
          <p:nvPr/>
        </p:nvCxnSpPr>
        <p:spPr>
          <a:xfrm rot="5400000" flipH="1" flipV="1">
            <a:off x="8460248" y="3208633"/>
            <a:ext cx="441943" cy="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B1E7EA5-EA1A-4127-8681-5B5C27542D11}"/>
              </a:ext>
            </a:extLst>
          </p:cNvPr>
          <p:cNvSpPr/>
          <p:nvPr/>
        </p:nvSpPr>
        <p:spPr>
          <a:xfrm>
            <a:off x="8028384" y="849833"/>
            <a:ext cx="1089646" cy="93447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Yhtiön ohjeistuksen mukaan </a:t>
            </a:r>
            <a:r>
              <a:rPr lang="fi-FI" sz="800"/>
              <a:t>ilma-aluksen päälliköllä </a:t>
            </a:r>
            <a:r>
              <a:rPr lang="fi-FI" sz="800" dirty="0"/>
              <a:t>on velvollisuus ilmoittaa poikkeamista. Muulla lentohenkilökunnalla ei tätä ole. </a:t>
            </a:r>
          </a:p>
        </p:txBody>
      </p:sp>
      <p:cxnSp>
        <p:nvCxnSpPr>
          <p:cNvPr id="291" name="Kulmayhdysviiva 18">
            <a:extLst>
              <a:ext uri="{FF2B5EF4-FFF2-40B4-BE49-F238E27FC236}">
                <a16:creationId xmlns:a16="http://schemas.microsoft.com/office/drawing/2014/main" id="{5E1300D0-A7B9-4EC4-AF64-22B7505D6044}"/>
              </a:ext>
            </a:extLst>
          </p:cNvPr>
          <p:cNvCxnSpPr>
            <a:cxnSpLocks/>
            <a:stCxn id="287" idx="0"/>
            <a:endCxn id="290" idx="2"/>
          </p:cNvCxnSpPr>
          <p:nvPr/>
        </p:nvCxnSpPr>
        <p:spPr>
          <a:xfrm rot="16200000" flipV="1">
            <a:off x="8369667" y="1987851"/>
            <a:ext cx="515094" cy="10801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Kulmayhdysviiva 18">
            <a:extLst>
              <a:ext uri="{FF2B5EF4-FFF2-40B4-BE49-F238E27FC236}">
                <a16:creationId xmlns:a16="http://schemas.microsoft.com/office/drawing/2014/main" id="{C32F27C4-4017-4DFE-B904-83E65B5D05FF}"/>
              </a:ext>
            </a:extLst>
          </p:cNvPr>
          <p:cNvCxnSpPr>
            <a:cxnSpLocks/>
            <a:stCxn id="128" idx="0"/>
            <a:endCxn id="231" idx="2"/>
          </p:cNvCxnSpPr>
          <p:nvPr/>
        </p:nvCxnSpPr>
        <p:spPr>
          <a:xfrm rot="16200000" flipV="1">
            <a:off x="4740908" y="956051"/>
            <a:ext cx="813459" cy="532040"/>
          </a:xfrm>
          <a:prstGeom prst="bentConnector3">
            <a:avLst>
              <a:gd name="adj1" fmla="val 49566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90731AFD-8C19-41DD-8245-FA5B56489195}"/>
              </a:ext>
            </a:extLst>
          </p:cNvPr>
          <p:cNvSpPr/>
          <p:nvPr/>
        </p:nvSpPr>
        <p:spPr>
          <a:xfrm>
            <a:off x="2477114" y="127085"/>
            <a:ext cx="1537079" cy="811367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Ohjaamokeskustelujen ja vakiosanontojen ohjeistamisella pyritään rajaamaan keskustelut koskemaan turvallisen lentämisen kannalta oleellisia asioita.</a:t>
            </a:r>
          </a:p>
        </p:txBody>
      </p:sp>
      <p:cxnSp>
        <p:nvCxnSpPr>
          <p:cNvPr id="307" name="Kulmayhdysviiva 18">
            <a:extLst>
              <a:ext uri="{FF2B5EF4-FFF2-40B4-BE49-F238E27FC236}">
                <a16:creationId xmlns:a16="http://schemas.microsoft.com/office/drawing/2014/main" id="{F74CA913-66FA-448E-85E1-E0E782CDF701}"/>
              </a:ext>
            </a:extLst>
          </p:cNvPr>
          <p:cNvCxnSpPr>
            <a:cxnSpLocks/>
            <a:stCxn id="142" idx="0"/>
            <a:endCxn id="306" idx="2"/>
          </p:cNvCxnSpPr>
          <p:nvPr/>
        </p:nvCxnSpPr>
        <p:spPr>
          <a:xfrm rot="16200000" flipV="1">
            <a:off x="2763570" y="1420537"/>
            <a:ext cx="967497" cy="3327"/>
          </a:xfrm>
          <a:prstGeom prst="bentConnector3">
            <a:avLst>
              <a:gd name="adj1" fmla="val 99263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ulmayhdysviiva 18">
            <a:extLst>
              <a:ext uri="{FF2B5EF4-FFF2-40B4-BE49-F238E27FC236}">
                <a16:creationId xmlns:a16="http://schemas.microsoft.com/office/drawing/2014/main" id="{DF896C3E-4E2E-40EB-AEF4-BBB52250CDAB}"/>
              </a:ext>
            </a:extLst>
          </p:cNvPr>
          <p:cNvCxnSpPr>
            <a:cxnSpLocks/>
            <a:stCxn id="118" idx="2"/>
          </p:cNvCxnSpPr>
          <p:nvPr/>
        </p:nvCxnSpPr>
        <p:spPr>
          <a:xfrm rot="5400000">
            <a:off x="4053897" y="4500975"/>
            <a:ext cx="1236862" cy="66344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Suorakulmio 77">
            <a:extLst>
              <a:ext uri="{FF2B5EF4-FFF2-40B4-BE49-F238E27FC236}">
                <a16:creationId xmlns:a16="http://schemas.microsoft.com/office/drawing/2014/main" id="{7F5AAAB8-0209-4783-8898-8D650528080B}"/>
              </a:ext>
            </a:extLst>
          </p:cNvPr>
          <p:cNvSpPr/>
          <p:nvPr/>
        </p:nvSpPr>
        <p:spPr>
          <a:xfrm>
            <a:off x="6216911" y="1345192"/>
            <a:ext cx="917847" cy="68825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i-FI" sz="800" dirty="0"/>
              <a:t>Yhtiön käsikirja määrittelee suositellut ja suurimmat sallitut rullausnopeudet.</a:t>
            </a:r>
          </a:p>
        </p:txBody>
      </p:sp>
      <p:cxnSp>
        <p:nvCxnSpPr>
          <p:cNvPr id="95" name="Kulmayhdysviiva 18">
            <a:extLst>
              <a:ext uri="{FF2B5EF4-FFF2-40B4-BE49-F238E27FC236}">
                <a16:creationId xmlns:a16="http://schemas.microsoft.com/office/drawing/2014/main" id="{F0BD13D3-47BF-4EDC-85E7-0E26FB0385F3}"/>
              </a:ext>
            </a:extLst>
          </p:cNvPr>
          <p:cNvCxnSpPr>
            <a:cxnSpLocks/>
            <a:stCxn id="78" idx="0"/>
            <a:endCxn id="204" idx="2"/>
          </p:cNvCxnSpPr>
          <p:nvPr/>
        </p:nvCxnSpPr>
        <p:spPr>
          <a:xfrm rot="16200000" flipV="1">
            <a:off x="6391723" y="1061079"/>
            <a:ext cx="568224" cy="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243297"/>
      </p:ext>
    </p:extLst>
  </p:cSld>
  <p:clrMapOvr>
    <a:masterClrMapping/>
  </p:clrMapOvr>
</p:sld>
</file>

<file path=ppt/theme/theme1.xml><?xml version="1.0" encoding="utf-8"?>
<a:theme xmlns:a="http://schemas.openxmlformats.org/drawingml/2006/main" name="1_Kalvopohja">
  <a:themeElements>
    <a:clrScheme name="Kalvopoh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lvo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lvopoh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35DD0F48E6D0748953C9239D8FD61BC" ma:contentTypeVersion="1" ma:contentTypeDescription="Luo uusi asiakirja." ma:contentTypeScope="" ma:versionID="e3cefbd5121173e4acac9b3412c5914d">
  <xsd:schema xmlns:xsd="http://www.w3.org/2001/XMLSchema" xmlns:xs="http://www.w3.org/2001/XMLSchema" xmlns:p="http://schemas.microsoft.com/office/2006/metadata/properties" xmlns:ns2="898fa9a6-5a81-41c4-bcc5-c655e7e0dc5a" targetNamespace="http://schemas.microsoft.com/office/2006/metadata/properties" ma:root="true" ma:fieldsID="ec324051cea8f41635ab497002a1b5f7" ns2:_="">
    <xsd:import namespace="898fa9a6-5a81-41c4-bcc5-c655e7e0dc5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fa9a6-5a81-41c4-bcc5-c655e7e0dc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7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E9A4AB-384C-491F-9AB4-D216E4300663}">
  <ds:schemaRefs>
    <ds:schemaRef ds:uri="http://purl.org/dc/elements/1.1/"/>
    <ds:schemaRef ds:uri="http://schemas.microsoft.com/office/2006/metadata/properties"/>
    <ds:schemaRef ds:uri="898fa9a6-5a81-41c4-bcc5-c655e7e0dc5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9B098C-7850-4F99-9329-08A17C66A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8fa9a6-5a81-41c4-bcc5-c655e7e0d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69B3E7-C2C7-4CA5-A098-7EBB583E9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390</Words>
  <Application>Microsoft Office PowerPoint</Application>
  <PresentationFormat>Näytössä katseltava diaesitys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1_Kalvopohja</vt:lpstr>
      <vt:lpstr>PowerPoint-esitys</vt:lpstr>
    </vt:vector>
  </TitlesOfParts>
  <Company>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Analyysimenetelmän käyttö tutkinnassa   -Accimap-</dc:title>
  <dc:creator>Naskali Timo</dc:creator>
  <cp:lastModifiedBy>Siitonen Tii-Maria</cp:lastModifiedBy>
  <cp:revision>74</cp:revision>
  <cp:lastPrinted>2018-01-30T13:14:03Z</cp:lastPrinted>
  <dcterms:created xsi:type="dcterms:W3CDTF">2014-03-10T08:26:22Z</dcterms:created>
  <dcterms:modified xsi:type="dcterms:W3CDTF">2018-06-27T07:26:25Z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0x010100835DD0F48E6D0748953C9239D8FD61BC</vt:lpwstr>
  </property>
</Properties>
</file>